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8FA39E-CB6C-8ECA-FD7C-B0F264BC7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47B343-981C-6933-000B-0B09C7493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D76189-4FBE-F9A7-EB14-B6FF58900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4FB4-DF70-4E0D-9D2D-3C3ED3ECF6A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16D838-D4FE-75A4-1328-E3ED2282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A5B54C-5745-40B0-2825-B4B9AF9CF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5002-2486-4B1A-B918-CA9C54E48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56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375AD0-181C-222A-C3AB-73ABC538A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12A251D-8132-7E71-8B8E-679ED3FA7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7E2E8A-7018-C98C-6D71-BFE145B74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4FB4-DF70-4E0D-9D2D-3C3ED3ECF6A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F46B52-096D-22BF-5D24-2BC11075D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E150BA-5320-5B4A-766C-23203221B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5002-2486-4B1A-B918-CA9C54E48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8025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69B0C64-12D0-DDF4-0197-3D645086AF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8DCC64-2F8D-AC86-18BF-ECFE422D5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786167-5052-F2DB-81DB-A1A48B2E5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4FB4-DF70-4E0D-9D2D-3C3ED3ECF6A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9BCD4C-A5FC-6F03-9027-B8C9B6127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0FB178-1E22-8F00-AEDC-AC6568451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5002-2486-4B1A-B918-CA9C54E48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72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9786AC-07B1-5A7C-8C24-48CB60CAE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9E8E99-1E6D-987D-4C83-48E53C14F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890D16-5A85-AAB3-563B-F5B7B0F31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4FB4-DF70-4E0D-9D2D-3C3ED3ECF6A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6623BA-45F4-9B52-B94C-0FABDAD9A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18DBE2-B95F-A567-D0D3-DD80C1528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5002-2486-4B1A-B918-CA9C54E48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962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9881A9-96A4-78E3-EC5A-B3F70A65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B65455-352C-9140-3F70-C58E3DAE8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1AA555-7B1A-EC01-63D2-A393CDA09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4FB4-DF70-4E0D-9D2D-3C3ED3ECF6A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93C655-E7CF-667D-702C-AB569AFCE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2E9C86-9FF1-F434-ADFD-63F1B58AB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5002-2486-4B1A-B918-CA9C54E48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4057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1A302F-E9F2-3C0A-8105-29755A53E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C4B134-26E0-DF07-C1E1-7FE683DFFA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5E62CFE-4D5F-784A-A3F5-90AA6D0E4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9CD230-D6B3-1EB2-AB03-0BDA2B0EF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4FB4-DF70-4E0D-9D2D-3C3ED3ECF6A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AA0BB6-F965-5128-5FD7-185A62CEF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E1F7DA-0E9B-E25C-ECF4-79C79D16D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5002-2486-4B1A-B918-CA9C54E48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825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E521B5-ECAC-FFD3-F602-F3D0A39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296503-AEB6-635C-A4CA-DD7922BF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A09F8E-A3D9-C54D-4E37-740EEC04B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D302E90-39A2-03E0-7D95-DF6A7FFAC2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99DB5E7-1C6C-CBE2-CA23-BF5A3B73B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3EB7A49-D0FB-748C-5D77-7C31990D1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4FB4-DF70-4E0D-9D2D-3C3ED3ECF6A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A05E761-1EDE-18E9-CEA2-BC3703D53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2143643-8A91-5D08-E194-7424075E2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5002-2486-4B1A-B918-CA9C54E48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270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5E5C97-006E-A54E-9A11-738969C51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84090D4-113A-C3D3-DCFB-9BB9731F2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4FB4-DF70-4E0D-9D2D-3C3ED3ECF6A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AEFE838-37B2-0978-C2AE-91BEAE95A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20FF41-57AE-44F2-2961-03458B5B3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5002-2486-4B1A-B918-CA9C54E48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703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F2016BA-0A80-50AF-E8B8-6630B9E10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4FB4-DF70-4E0D-9D2D-3C3ED3ECF6A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79244BF-2475-99C2-C9CD-AB6F29894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4646396-F63A-9F08-F650-9DDF5D1D8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5002-2486-4B1A-B918-CA9C54E48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050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ECA9A-9221-BD2D-DDC5-E2BF36674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425D65-2889-6C0D-30E0-B8E8A5AC2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48C1C9-E9DE-A3EF-678C-CB9FF7BAE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7FE039-2174-5AE7-F27D-4B57956AF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4FB4-DF70-4E0D-9D2D-3C3ED3ECF6A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D3B8DA-2E0E-B0E7-7621-3128AD224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A9BD51-51A4-AA69-268C-AD4462110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5002-2486-4B1A-B918-CA9C54E48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522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5F5A45-29FF-BAE1-7322-E47C5CF45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BAB5028-2244-AD89-BD40-7828DE7865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C5A7F31-7F4C-6D0C-3ADC-C3888F64E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1EC89E7-DC1C-DC65-7A1E-9CDEA1DA8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4FB4-DF70-4E0D-9D2D-3C3ED3ECF6A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7B03805-7930-E8AF-373D-5B016B221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490F9C-9C15-D9DA-7EC8-71FB77920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5002-2486-4B1A-B918-CA9C54E48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939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5954216-0161-F770-B1FB-932D40D76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3671C8-29AE-7376-F62C-6108D0C18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5A9552-2E18-9999-3FF1-F6A4B3DB3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B4FB4-DF70-4E0D-9D2D-3C3ED3ECF6A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2B89B9-2EB7-0C24-A6E3-67FAD3ACA1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9D7840-1D82-80CB-0E3C-EEA772A21A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05002-2486-4B1A-B918-CA9C54E48B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78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2">
            <a:extLst>
              <a:ext uri="{FF2B5EF4-FFF2-40B4-BE49-F238E27FC236}">
                <a16:creationId xmlns:a16="http://schemas.microsoft.com/office/drawing/2014/main" id="{EA258041-782B-0135-E5A5-B63758D19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240" y="207962"/>
            <a:ext cx="1384300" cy="1384300"/>
          </a:xfrm>
          <a:prstGeom prst="ellipse">
            <a:avLst/>
          </a:prstGeom>
          <a:solidFill>
            <a:srgbClr val="66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05C6CEF2-C027-016B-F0F8-A7175FD32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8365" y="731837"/>
            <a:ext cx="16764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Sécurité sociale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CPAM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FE5652DD-CD4B-C7C0-8931-FB3B52D6B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190" y="1665287"/>
            <a:ext cx="240030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6633CC"/>
                </a:solidFill>
                <a:effectLst/>
                <a:latin typeface="Roboto" pitchFamily="2" charset="0"/>
              </a:rPr>
              <a:t>…………………………………………………..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6633CC"/>
                </a:solidFill>
                <a:effectLst/>
                <a:latin typeface="Roboto" pitchFamily="2" charset="0"/>
              </a:rPr>
              <a:t>…………………………………………………..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BE876278-856D-6915-067E-CA9E0BEC2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4350" y="966787"/>
            <a:ext cx="1384300" cy="1384300"/>
          </a:xfrm>
          <a:prstGeom prst="ellipse">
            <a:avLst/>
          </a:prstGeom>
          <a:solidFill>
            <a:srgbClr val="0995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516A6261-E8EB-B7B9-A2FE-AAE3E003B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0087" y="1317624"/>
            <a:ext cx="101282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Partenaires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du retour et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du maintien à l’emploi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F9FC12AF-85C5-AF85-DEB0-D6350E6FD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4512" y="2417762"/>
            <a:ext cx="1693863" cy="138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0BB0B1"/>
                </a:solidFill>
                <a:effectLst/>
                <a:latin typeface="Roboto" pitchFamily="2" charset="0"/>
              </a:rPr>
              <a:t>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0BB0B1"/>
                </a:solidFill>
                <a:effectLst/>
                <a:latin typeface="Roboto" pitchFamily="2" charset="0"/>
              </a:rPr>
              <a:t>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0BB0B1"/>
                </a:solidFill>
                <a:effectLst/>
                <a:latin typeface="Roboto" pitchFamily="2" charset="0"/>
              </a:rPr>
              <a:t>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0BB0B1"/>
                </a:solidFill>
                <a:effectLst/>
                <a:latin typeface="Roboto" pitchFamily="2" charset="0"/>
              </a:rPr>
              <a:t>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0BB0B1"/>
                </a:solidFill>
                <a:effectLst/>
                <a:latin typeface="Roboto" pitchFamily="2" charset="0"/>
              </a:rPr>
              <a:t>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0BB0B1"/>
                </a:solidFill>
                <a:effectLst/>
                <a:latin typeface="Roboto" pitchFamily="2" charset="0"/>
              </a:rPr>
              <a:t>……………………………………………..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Oval 8">
            <a:extLst>
              <a:ext uri="{FF2B5EF4-FFF2-40B4-BE49-F238E27FC236}">
                <a16:creationId xmlns:a16="http://schemas.microsoft.com/office/drawing/2014/main" id="{FB22CB3C-2619-5A28-3E06-F9B0CF812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5030" y="951706"/>
            <a:ext cx="1382712" cy="1384300"/>
          </a:xfrm>
          <a:prstGeom prst="ellipse">
            <a:avLst/>
          </a:prstGeom>
          <a:solidFill>
            <a:srgbClr val="92D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BC466565-305B-63C3-11A9-86297A7BF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8980" y="1553368"/>
            <a:ext cx="16764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Soins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29771155-E202-DA55-7361-2CD8E9B32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2955" y="2401093"/>
            <a:ext cx="1931987" cy="92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92D050"/>
                </a:solidFill>
                <a:effectLst/>
                <a:latin typeface="Roboto" pitchFamily="2" charset="0"/>
              </a:rPr>
              <a:t>……………………………………………………..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92D050"/>
                </a:solidFill>
                <a:effectLst/>
                <a:latin typeface="Roboto" pitchFamily="2" charset="0"/>
              </a:rPr>
              <a:t>……………………………………………………..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92D050"/>
                </a:solidFill>
                <a:effectLst/>
                <a:latin typeface="Roboto" pitchFamily="2" charset="0"/>
              </a:rPr>
              <a:t>……………………………………………………..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92D050"/>
                </a:solidFill>
                <a:effectLst/>
                <a:latin typeface="Roboto" pitchFamily="2" charset="0"/>
              </a:rPr>
              <a:t>……………………………………………………..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3CE0C6DD-9708-64CD-E971-1D7FD1A8A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0518" y="5518944"/>
            <a:ext cx="1693862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9D2349"/>
                </a:solidFill>
                <a:effectLst/>
                <a:latin typeface="Roboto" pitchFamily="2" charset="0"/>
              </a:rPr>
              <a:t>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9D2349"/>
                </a:solidFill>
                <a:effectLst/>
                <a:latin typeface="Roboto" pitchFamily="2" charset="0"/>
              </a:rPr>
              <a:t>……………………………………………..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6" name="Picture 12">
            <a:extLst>
              <a:ext uri="{FF2B5EF4-FFF2-40B4-BE49-F238E27FC236}">
                <a16:creationId xmlns:a16="http://schemas.microsoft.com/office/drawing/2014/main" id="{8936C19A-AECE-2D6C-18FC-F27DEEC61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091" y="2351087"/>
            <a:ext cx="2201863" cy="209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5B8B4489-9C51-C407-A3BE-3942D5DFD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543" y="3920332"/>
            <a:ext cx="1382712" cy="1384300"/>
          </a:xfrm>
          <a:prstGeom prst="ellipse">
            <a:avLst/>
          </a:prstGeom>
          <a:solidFill>
            <a:srgbClr val="9D234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C394EAD9-6839-6100-B10F-C5D9DCA7C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6568" y="4387057"/>
            <a:ext cx="12366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Santé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au travail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37513DD-EBBB-DCAE-402E-5F520D105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9177" y="4733926"/>
            <a:ext cx="1384300" cy="1384300"/>
          </a:xfrm>
          <a:prstGeom prst="ellipse">
            <a:avLst/>
          </a:prstGeom>
          <a:solidFill>
            <a:srgbClr val="C2AE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904210EF-C4E3-5523-B048-A01728030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8365" y="5318126"/>
            <a:ext cx="16764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Entreprise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8840B7C-9FDD-0DB2-07C3-D99EDDD88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4680" y="3706813"/>
            <a:ext cx="1384300" cy="1382713"/>
          </a:xfrm>
          <a:prstGeom prst="ellipse">
            <a:avLst/>
          </a:prstGeom>
          <a:solidFill>
            <a:srgbClr val="FFC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49F40FE8-410D-1A97-DB8C-C9A3A7030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67518" y="4279901"/>
            <a:ext cx="16779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Réseau soutien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36207AFE-3454-576B-2A90-9A4010494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4680" y="5130801"/>
            <a:ext cx="1693863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FFC000"/>
                </a:solidFill>
                <a:effectLst/>
                <a:latin typeface="Roboto" pitchFamily="2" charset="0"/>
              </a:rPr>
              <a:t>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FFC000"/>
                </a:solidFill>
                <a:effectLst/>
                <a:latin typeface="Roboto" pitchFamily="2" charset="0"/>
              </a:rPr>
              <a:t>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FFC000"/>
                </a:solidFill>
                <a:effectLst/>
                <a:latin typeface="Roboto" pitchFamily="2" charset="0"/>
              </a:rPr>
              <a:t>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FFC000"/>
                </a:solidFill>
                <a:effectLst/>
                <a:latin typeface="Roboto" pitchFamily="2" charset="0"/>
              </a:rPr>
              <a:t>………………………………………………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FFC000"/>
                </a:solidFill>
                <a:effectLst/>
                <a:latin typeface="Roboto" pitchFamily="2" charset="0"/>
              </a:rPr>
              <a:t>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rgbClr val="FFC000"/>
                </a:solidFill>
                <a:effectLst/>
                <a:latin typeface="Roboto" pitchFamily="2" charset="0"/>
              </a:rPr>
              <a:t>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1F8DEFE3-6534-BFAE-0916-468D99C05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1240" y="6172201"/>
            <a:ext cx="16938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 dirty="0">
                <a:ln>
                  <a:noFill/>
                </a:ln>
                <a:solidFill>
                  <a:srgbClr val="C2AEEB"/>
                </a:solidFill>
                <a:effectLst/>
                <a:latin typeface="Roboto" pitchFamily="2" charset="0"/>
              </a:rPr>
              <a:t>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fr-FR" altLang="fr-FR" sz="900" b="0" i="0" u="none" strike="noStrike" cap="none" normalizeH="0" baseline="0" dirty="0">
                <a:ln>
                  <a:noFill/>
                </a:ln>
                <a:solidFill>
                  <a:srgbClr val="C2AEEB"/>
                </a:solidFill>
                <a:effectLst/>
                <a:latin typeface="Roboto" pitchFamily="2" charset="0"/>
              </a:rPr>
              <a:t>……………………………………………..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610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2">
            <a:extLst>
              <a:ext uri="{FF2B5EF4-FFF2-40B4-BE49-F238E27FC236}">
                <a16:creationId xmlns:a16="http://schemas.microsoft.com/office/drawing/2014/main" id="{EA258041-782B-0135-E5A5-B63758D19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240" y="207962"/>
            <a:ext cx="1384300" cy="1384300"/>
          </a:xfrm>
          <a:prstGeom prst="ellipse">
            <a:avLst/>
          </a:prstGeom>
          <a:solidFill>
            <a:srgbClr val="66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05C6CEF2-C027-016B-F0F8-A7175FD32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8365" y="731837"/>
            <a:ext cx="16764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Sécurité sociale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CPAM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FE5652DD-CD4B-C7C0-8931-FB3B52D6B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8190" y="1665287"/>
            <a:ext cx="240030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6633CC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fr-FR" sz="1000" kern="1400" dirty="0">
                <a:ln>
                  <a:noFill/>
                </a:ln>
                <a:solidFill>
                  <a:srgbClr val="6633CC"/>
                </a:solidFill>
                <a:effectLst/>
                <a:latin typeface="Roboto" pitchFamily="2" charset="0"/>
              </a:rPr>
              <a:t>Médecin conseil</a:t>
            </a:r>
            <a:endParaRPr lang="fr-FR" sz="10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6633CC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fr-FR" sz="1000" kern="1400" dirty="0">
                <a:ln>
                  <a:noFill/>
                </a:ln>
                <a:solidFill>
                  <a:srgbClr val="6633CC"/>
                </a:solidFill>
                <a:effectLst/>
                <a:latin typeface="Roboto" pitchFamily="2" charset="0"/>
              </a:rPr>
              <a:t>Assistante sociale de la CARSAT (service social de la CPAM)</a:t>
            </a:r>
            <a:endParaRPr lang="fr-FR" sz="10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BE876278-856D-6915-067E-CA9E0BEC2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4350" y="966787"/>
            <a:ext cx="1384300" cy="1384300"/>
          </a:xfrm>
          <a:prstGeom prst="ellipse">
            <a:avLst/>
          </a:prstGeom>
          <a:solidFill>
            <a:srgbClr val="0995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516A6261-E8EB-B7B9-A2FE-AAE3E003B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0087" y="1317624"/>
            <a:ext cx="101282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Partenaires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du retour et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du maintien à l’emploi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F9FC12AF-85C5-AF85-DEB0-D6350E6FD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4512" y="2417762"/>
            <a:ext cx="2474696" cy="138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b="1" kern="1400" dirty="0">
                <a:ln>
                  <a:noFill/>
                </a:ln>
                <a:solidFill>
                  <a:srgbClr val="0BB0B1"/>
                </a:solidFill>
                <a:effectLst/>
                <a:latin typeface="Roboto" pitchFamily="2" charset="0"/>
                <a:ea typeface="Roboto" pitchFamily="2" charset="0"/>
              </a:rPr>
              <a:t>·</a:t>
            </a:r>
            <a:r>
              <a:rPr lang="fr-FR" sz="10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Roboto" pitchFamily="2" charset="0"/>
                <a:ea typeface="Roboto" pitchFamily="2" charset="0"/>
              </a:rPr>
              <a:t> </a:t>
            </a:r>
            <a:r>
              <a:rPr lang="fr-FR" sz="1000" b="1" kern="1400" dirty="0">
                <a:ln>
                  <a:noFill/>
                </a:ln>
                <a:solidFill>
                  <a:srgbClr val="0BB0B1"/>
                </a:solidFill>
                <a:effectLst/>
                <a:latin typeface="Roboto" pitchFamily="2" charset="0"/>
                <a:ea typeface="Roboto" pitchFamily="2" charset="0"/>
              </a:rPr>
              <a:t>PÔLE EMPLOI / CAP EMPLOI </a:t>
            </a:r>
            <a:endParaRPr lang="fr-FR" sz="1000" b="1" kern="1400" dirty="0">
              <a:ln>
                <a:noFill/>
              </a:ln>
              <a:solidFill>
                <a:srgbClr val="000000"/>
              </a:solidFill>
              <a:effectLst/>
              <a:latin typeface="Roboto" pitchFamily="2" charset="0"/>
              <a:ea typeface="Roboto" pitchFamily="2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fr-FR" sz="1000" b="1" kern="1400" dirty="0">
                <a:ln>
                  <a:noFill/>
                </a:ln>
                <a:solidFill>
                  <a:srgbClr val="0BB0B1"/>
                </a:solidFill>
                <a:effectLst/>
                <a:latin typeface="Roboto" pitchFamily="2" charset="0"/>
                <a:ea typeface="Roboto" pitchFamily="2" charset="0"/>
              </a:rPr>
              <a:t>         =&gt; lieu unique d’accueil</a:t>
            </a:r>
            <a:endParaRPr lang="fr-FR" sz="1000" b="1" kern="1400" dirty="0">
              <a:ln>
                <a:noFill/>
              </a:ln>
              <a:solidFill>
                <a:srgbClr val="000000"/>
              </a:solidFill>
              <a:effectLst/>
              <a:latin typeface="Roboto" pitchFamily="2" charset="0"/>
              <a:ea typeface="Roboto" pitchFamily="2" charset="0"/>
            </a:endParaRP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b="1" kern="1400" dirty="0">
                <a:ln>
                  <a:noFill/>
                </a:ln>
                <a:solidFill>
                  <a:srgbClr val="0BB0B1"/>
                </a:solidFill>
                <a:effectLst/>
                <a:latin typeface="Roboto" pitchFamily="2" charset="0"/>
                <a:ea typeface="Roboto" pitchFamily="2" charset="0"/>
              </a:rPr>
              <a:t>·</a:t>
            </a:r>
            <a:r>
              <a:rPr lang="fr-FR" sz="10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Roboto" pitchFamily="2" charset="0"/>
                <a:ea typeface="Roboto" pitchFamily="2" charset="0"/>
              </a:rPr>
              <a:t> </a:t>
            </a:r>
            <a:r>
              <a:rPr lang="fr-FR" sz="1000" b="1" kern="1400" dirty="0">
                <a:ln>
                  <a:noFill/>
                </a:ln>
                <a:solidFill>
                  <a:srgbClr val="0BB0B1"/>
                </a:solidFill>
                <a:effectLst/>
                <a:latin typeface="Roboto" pitchFamily="2" charset="0"/>
                <a:ea typeface="Roboto" pitchFamily="2" charset="0"/>
              </a:rPr>
              <a:t>MISSIONS LOCALES</a:t>
            </a:r>
            <a:endParaRPr lang="fr-FR" sz="1000" b="1" kern="1400" dirty="0">
              <a:ln>
                <a:noFill/>
              </a:ln>
              <a:solidFill>
                <a:srgbClr val="000000"/>
              </a:solidFill>
              <a:effectLst/>
              <a:latin typeface="Roboto" pitchFamily="2" charset="0"/>
              <a:ea typeface="Roboto" pitchFamily="2" charset="0"/>
            </a:endParaRP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b="1" kern="1400" dirty="0">
                <a:ln>
                  <a:noFill/>
                </a:ln>
                <a:solidFill>
                  <a:srgbClr val="0BB0B1"/>
                </a:solidFill>
                <a:effectLst/>
                <a:latin typeface="Roboto" pitchFamily="2" charset="0"/>
                <a:ea typeface="Roboto" pitchFamily="2" charset="0"/>
              </a:rPr>
              <a:t>·</a:t>
            </a:r>
            <a:r>
              <a:rPr lang="fr-FR" sz="10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Roboto" pitchFamily="2" charset="0"/>
                <a:ea typeface="Roboto" pitchFamily="2" charset="0"/>
              </a:rPr>
              <a:t> </a:t>
            </a:r>
            <a:r>
              <a:rPr lang="fr-FR" sz="1000" b="1" kern="1400" dirty="0">
                <a:ln>
                  <a:noFill/>
                </a:ln>
                <a:solidFill>
                  <a:srgbClr val="0BB0B1"/>
                </a:solidFill>
                <a:effectLst/>
                <a:latin typeface="Roboto" pitchFamily="2" charset="0"/>
                <a:ea typeface="Roboto" pitchFamily="2" charset="0"/>
              </a:rPr>
              <a:t>MDPH</a:t>
            </a:r>
            <a:endParaRPr lang="fr-FR" sz="1000" b="1" kern="1400" dirty="0">
              <a:ln>
                <a:noFill/>
              </a:ln>
              <a:solidFill>
                <a:srgbClr val="000000"/>
              </a:solidFill>
              <a:effectLst/>
              <a:latin typeface="Roboto" pitchFamily="2" charset="0"/>
              <a:ea typeface="Roboto" pitchFamily="2" charset="0"/>
            </a:endParaRP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b="1" kern="1400" dirty="0">
                <a:ln>
                  <a:noFill/>
                </a:ln>
                <a:solidFill>
                  <a:srgbClr val="0BB0B1"/>
                </a:solidFill>
                <a:effectLst/>
                <a:latin typeface="Roboto" pitchFamily="2" charset="0"/>
                <a:ea typeface="Roboto" pitchFamily="2" charset="0"/>
              </a:rPr>
              <a:t>·</a:t>
            </a:r>
            <a:r>
              <a:rPr lang="fr-FR" sz="10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Roboto" pitchFamily="2" charset="0"/>
                <a:ea typeface="Roboto" pitchFamily="2" charset="0"/>
              </a:rPr>
              <a:t> </a:t>
            </a:r>
            <a:r>
              <a:rPr lang="fr-FR" sz="1000" b="1" kern="1400" dirty="0">
                <a:ln>
                  <a:noFill/>
                </a:ln>
                <a:solidFill>
                  <a:srgbClr val="0BB0B1"/>
                </a:solidFill>
                <a:effectLst/>
                <a:latin typeface="Roboto" pitchFamily="2" charset="0"/>
                <a:ea typeface="Roboto" pitchFamily="2" charset="0"/>
              </a:rPr>
              <a:t>LADAPT</a:t>
            </a:r>
            <a:endParaRPr lang="fr-FR" sz="1000" b="1" kern="1400" dirty="0">
              <a:ln>
                <a:noFill/>
              </a:ln>
              <a:solidFill>
                <a:srgbClr val="000000"/>
              </a:solidFill>
              <a:effectLst/>
              <a:latin typeface="Roboto" pitchFamily="2" charset="0"/>
              <a:ea typeface="Roboto" pitchFamily="2" charset="0"/>
            </a:endParaRP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b="1" kern="1400" dirty="0">
                <a:ln>
                  <a:noFill/>
                </a:ln>
                <a:solidFill>
                  <a:srgbClr val="0BB0B1"/>
                </a:solidFill>
                <a:effectLst/>
                <a:latin typeface="Roboto" pitchFamily="2" charset="0"/>
                <a:ea typeface="Roboto" pitchFamily="2" charset="0"/>
              </a:rPr>
              <a:t>·</a:t>
            </a:r>
            <a:r>
              <a:rPr lang="fr-FR" sz="10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Roboto" pitchFamily="2" charset="0"/>
                <a:ea typeface="Roboto" pitchFamily="2" charset="0"/>
              </a:rPr>
              <a:t> </a:t>
            </a:r>
            <a:r>
              <a:rPr lang="fr-FR" sz="1000" b="1" kern="1400" dirty="0">
                <a:ln>
                  <a:noFill/>
                </a:ln>
                <a:solidFill>
                  <a:srgbClr val="0BB0B1"/>
                </a:solidFill>
                <a:effectLst/>
                <a:latin typeface="Roboto" pitchFamily="2" charset="0"/>
                <a:ea typeface="Roboto" pitchFamily="2" charset="0"/>
              </a:rPr>
              <a:t>AGEFIPH</a:t>
            </a:r>
            <a:endParaRPr lang="fr-FR" sz="1000" b="1" kern="1400" dirty="0">
              <a:ln>
                <a:noFill/>
              </a:ln>
              <a:solidFill>
                <a:srgbClr val="000000"/>
              </a:solidFill>
              <a:effectLst/>
              <a:latin typeface="Roboto" pitchFamily="2" charset="0"/>
              <a:ea typeface="Roboto" pitchFamily="2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fr-FR" sz="10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Roboto" pitchFamily="2" charset="0"/>
                <a:ea typeface="Roboto" pitchFamily="2" charset="0"/>
              </a:rPr>
              <a:t> 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fr-FR" sz="10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Roboto" pitchFamily="2" charset="0"/>
                <a:ea typeface="Roboto" pitchFamily="2" charset="0"/>
              </a:rPr>
              <a:t> </a:t>
            </a:r>
          </a:p>
        </p:txBody>
      </p:sp>
      <p:sp>
        <p:nvSpPr>
          <p:cNvPr id="10" name="Oval 8">
            <a:extLst>
              <a:ext uri="{FF2B5EF4-FFF2-40B4-BE49-F238E27FC236}">
                <a16:creationId xmlns:a16="http://schemas.microsoft.com/office/drawing/2014/main" id="{FB22CB3C-2619-5A28-3E06-F9B0CF812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5030" y="951706"/>
            <a:ext cx="1382712" cy="1384300"/>
          </a:xfrm>
          <a:prstGeom prst="ellipse">
            <a:avLst/>
          </a:prstGeom>
          <a:solidFill>
            <a:srgbClr val="92D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BC466565-305B-63C3-11A9-86297A7BF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8980" y="1553368"/>
            <a:ext cx="16764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Soins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29771155-E202-DA55-7361-2CD8E9B32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2955" y="2401093"/>
            <a:ext cx="1931987" cy="92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92D050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fr-FR" sz="1000" kern="1400" dirty="0">
                <a:ln>
                  <a:noFill/>
                </a:ln>
                <a:solidFill>
                  <a:srgbClr val="92D050"/>
                </a:solidFill>
                <a:effectLst/>
                <a:latin typeface="Roboto" pitchFamily="2" charset="0"/>
              </a:rPr>
              <a:t>Médecin traitant</a:t>
            </a:r>
            <a:endParaRPr lang="fr-FR" sz="10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92D050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fr-FR" sz="1000" kern="1400" dirty="0">
                <a:ln>
                  <a:noFill/>
                </a:ln>
                <a:solidFill>
                  <a:srgbClr val="92D050"/>
                </a:solidFill>
                <a:effectLst/>
                <a:latin typeface="Roboto" pitchFamily="2" charset="0"/>
              </a:rPr>
              <a:t>Médecins spécialistes</a:t>
            </a:r>
            <a:endParaRPr lang="fr-FR" sz="10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92D050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fr-FR" sz="1000" kern="1400" dirty="0">
                <a:ln>
                  <a:noFill/>
                </a:ln>
                <a:solidFill>
                  <a:srgbClr val="92D050"/>
                </a:solidFill>
                <a:effectLst/>
                <a:latin typeface="Roboto" pitchFamily="2" charset="0"/>
              </a:rPr>
              <a:t>Professionnels paramédicaux</a:t>
            </a:r>
            <a:endParaRPr lang="fr-FR" sz="10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92D050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fr-FR" sz="1000" kern="1400" dirty="0">
                <a:ln>
                  <a:noFill/>
                </a:ln>
                <a:solidFill>
                  <a:srgbClr val="92D050"/>
                </a:solidFill>
                <a:effectLst/>
                <a:latin typeface="Roboto" pitchFamily="2" charset="0"/>
              </a:rPr>
              <a:t>Autres soignants</a:t>
            </a:r>
            <a:endParaRPr lang="fr-FR" sz="10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3CE0C6DD-9708-64CD-E971-1D7FD1A8A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0518" y="5518944"/>
            <a:ext cx="1693862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9D2349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fr-FR" sz="1000" kern="1400" dirty="0">
                <a:ln>
                  <a:noFill/>
                </a:ln>
                <a:solidFill>
                  <a:srgbClr val="9D2349"/>
                </a:solidFill>
                <a:effectLst/>
                <a:latin typeface="Roboto" pitchFamily="2" charset="0"/>
              </a:rPr>
              <a:t>Médecin du travail et son équipe</a:t>
            </a:r>
            <a:endParaRPr lang="fr-FR" sz="10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</p:txBody>
      </p:sp>
      <p:pic>
        <p:nvPicPr>
          <p:cNvPr id="1036" name="Picture 12">
            <a:extLst>
              <a:ext uri="{FF2B5EF4-FFF2-40B4-BE49-F238E27FC236}">
                <a16:creationId xmlns:a16="http://schemas.microsoft.com/office/drawing/2014/main" id="{8936C19A-AECE-2D6C-18FC-F27DEEC61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091" y="2351087"/>
            <a:ext cx="2201863" cy="209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5B8B4489-9C51-C407-A3BE-3942D5DFD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543" y="3920332"/>
            <a:ext cx="1382712" cy="1384300"/>
          </a:xfrm>
          <a:prstGeom prst="ellipse">
            <a:avLst/>
          </a:prstGeom>
          <a:solidFill>
            <a:srgbClr val="9D234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C394EAD9-6839-6100-B10F-C5D9DCA7C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6568" y="4387057"/>
            <a:ext cx="12366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Santé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au travail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37513DD-EBBB-DCAE-402E-5F520D105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9177" y="4733926"/>
            <a:ext cx="1384300" cy="1384300"/>
          </a:xfrm>
          <a:prstGeom prst="ellipse">
            <a:avLst/>
          </a:prstGeom>
          <a:solidFill>
            <a:srgbClr val="C2AE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904210EF-C4E3-5523-B048-A01728030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8365" y="5318126"/>
            <a:ext cx="16764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Entreprise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8840B7C-9FDD-0DB2-07C3-D99EDDD88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4680" y="3706813"/>
            <a:ext cx="1384300" cy="1382713"/>
          </a:xfrm>
          <a:prstGeom prst="ellipse">
            <a:avLst/>
          </a:prstGeom>
          <a:solidFill>
            <a:srgbClr val="FFC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49F40FE8-410D-1A97-DB8C-C9A3A7030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67518" y="4279901"/>
            <a:ext cx="16779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Roboto Light" panose="02000000000000000000" pitchFamily="2" charset="0"/>
              </a:rPr>
              <a:t>Réseau soutien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36207AFE-3454-576B-2A90-9A4010494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4680" y="5130801"/>
            <a:ext cx="1693863" cy="1169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FFC000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fr-FR" sz="1000" kern="1400" dirty="0">
                <a:ln>
                  <a:noFill/>
                </a:ln>
                <a:solidFill>
                  <a:srgbClr val="FFC000"/>
                </a:solidFill>
                <a:effectLst/>
                <a:latin typeface="Roboto" pitchFamily="2" charset="0"/>
              </a:rPr>
              <a:t>Santé info droit</a:t>
            </a:r>
            <a:endParaRPr lang="fr-FR" sz="10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FFC000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fr-FR" sz="1000" kern="1400" dirty="0">
                <a:ln>
                  <a:noFill/>
                </a:ln>
                <a:solidFill>
                  <a:srgbClr val="FFC000"/>
                </a:solidFill>
                <a:effectLst/>
                <a:latin typeface="Roboto" pitchFamily="2" charset="0"/>
              </a:rPr>
              <a:t>Patient ressource</a:t>
            </a:r>
            <a:endParaRPr lang="fr-FR" sz="10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FFC000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fr-FR" sz="1000" kern="1400" dirty="0">
                <a:ln>
                  <a:noFill/>
                </a:ln>
                <a:solidFill>
                  <a:srgbClr val="FFC000"/>
                </a:solidFill>
                <a:effectLst/>
                <a:latin typeface="Roboto" pitchFamily="2" charset="0"/>
              </a:rPr>
              <a:t>Association patient</a:t>
            </a:r>
            <a:endParaRPr lang="fr-FR" sz="10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FFC000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fr-FR" sz="1000" kern="1400" dirty="0">
                <a:ln>
                  <a:noFill/>
                </a:ln>
                <a:solidFill>
                  <a:srgbClr val="FFC000"/>
                </a:solidFill>
                <a:effectLst/>
                <a:latin typeface="Roboto" pitchFamily="2" charset="0"/>
              </a:rPr>
              <a:t>Famille</a:t>
            </a:r>
            <a:endParaRPr lang="fr-FR" sz="10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FFC000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fr-FR" sz="1000" kern="1400" dirty="0">
                <a:ln>
                  <a:noFill/>
                </a:ln>
                <a:solidFill>
                  <a:srgbClr val="FFC000"/>
                </a:solidFill>
                <a:effectLst/>
                <a:latin typeface="Roboto" pitchFamily="2" charset="0"/>
              </a:rPr>
              <a:t>Amis</a:t>
            </a:r>
            <a:endParaRPr lang="fr-FR" sz="10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FFC000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fr-FR" sz="1000" kern="1400" dirty="0">
                <a:ln>
                  <a:noFill/>
                </a:ln>
                <a:solidFill>
                  <a:srgbClr val="FFC000"/>
                </a:solidFill>
                <a:effectLst/>
                <a:latin typeface="Roboto" pitchFamily="2" charset="0"/>
              </a:rPr>
              <a:t>...</a:t>
            </a:r>
            <a:endParaRPr lang="fr-FR" sz="1000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1F8DEFE3-6534-BFAE-0916-468D99C05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1240" y="6172201"/>
            <a:ext cx="22018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b="1" kern="1400" dirty="0">
                <a:ln>
                  <a:noFill/>
                </a:ln>
                <a:solidFill>
                  <a:srgbClr val="C2AEEB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fr-FR" sz="10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fr-FR" sz="1000" b="1" kern="1400" dirty="0">
                <a:ln>
                  <a:noFill/>
                </a:ln>
                <a:solidFill>
                  <a:srgbClr val="C2AEEB"/>
                </a:solidFill>
                <a:effectLst/>
                <a:latin typeface="Roboto" pitchFamily="2" charset="0"/>
              </a:rPr>
              <a:t>Représentant du personnel</a:t>
            </a:r>
            <a:endParaRPr lang="fr-FR" sz="1000" b="1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28600" marR="0" indent="-228600" algn="l">
              <a:spcBef>
                <a:spcPts val="0"/>
              </a:spcBef>
              <a:spcAft>
                <a:spcPts val="0"/>
              </a:spcAft>
            </a:pPr>
            <a:r>
              <a:rPr lang="fr-FR" sz="1000" b="1" kern="1400" dirty="0">
                <a:ln>
                  <a:noFill/>
                </a:ln>
                <a:solidFill>
                  <a:srgbClr val="C2AEEB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fr-FR" sz="10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fr-FR" sz="1000" b="1" kern="1400" dirty="0">
                <a:ln>
                  <a:noFill/>
                </a:ln>
                <a:solidFill>
                  <a:srgbClr val="C2AEEB"/>
                </a:solidFill>
                <a:effectLst/>
                <a:latin typeface="Roboto" pitchFamily="2" charset="0"/>
              </a:rPr>
              <a:t>Employeur/DRH</a:t>
            </a:r>
            <a:endParaRPr lang="fr-FR" sz="1000" b="1" kern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fr-FR" sz="1000" kern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005478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144</Words>
  <Application>Microsoft Office PowerPoint</Application>
  <PresentationFormat>Grand écran</PresentationFormat>
  <Paragraphs>70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Roboto Light</vt:lpstr>
      <vt:lpstr>Symbol</vt:lpstr>
      <vt:lpstr>Times New Roman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Sofy DAVY - PLANETH Patient</dc:creator>
  <cp:lastModifiedBy>Sofy DAVY - PLANETH Patient</cp:lastModifiedBy>
  <cp:revision>8</cp:revision>
  <dcterms:created xsi:type="dcterms:W3CDTF">2023-08-09T15:17:54Z</dcterms:created>
  <dcterms:modified xsi:type="dcterms:W3CDTF">2023-11-14T15:30:54Z</dcterms:modified>
</cp:coreProperties>
</file>